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3"/>
  </p:sldMasterIdLst>
  <p:notesMasterIdLst>
    <p:notesMasterId r:id="rId20"/>
  </p:notesMasterIdLst>
  <p:handoutMasterIdLst>
    <p:handoutMasterId r:id="rId21"/>
  </p:handoutMasterIdLst>
  <p:sldIdLst>
    <p:sldId id="506" r:id="rId4"/>
    <p:sldId id="507" r:id="rId5"/>
    <p:sldId id="555" r:id="rId6"/>
    <p:sldId id="556" r:id="rId7"/>
    <p:sldId id="557" r:id="rId8"/>
    <p:sldId id="559" r:id="rId9"/>
    <p:sldId id="558" r:id="rId10"/>
    <p:sldId id="554" r:id="rId11"/>
    <p:sldId id="514" r:id="rId12"/>
    <p:sldId id="550" r:id="rId13"/>
    <p:sldId id="549" r:id="rId14"/>
    <p:sldId id="515" r:id="rId15"/>
    <p:sldId id="551" r:id="rId16"/>
    <p:sldId id="552" r:id="rId17"/>
    <p:sldId id="553" r:id="rId18"/>
    <p:sldId id="484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07" userDrawn="1">
          <p15:clr>
            <a:srgbClr val="A4A3A4"/>
          </p15:clr>
        </p15:guide>
        <p15:guide id="2" pos="2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A3F"/>
    <a:srgbClr val="0072CF"/>
    <a:srgbClr val="C72C27"/>
    <a:srgbClr val="FF9900"/>
    <a:srgbClr val="502D7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607"/>
        <p:guide pos="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-3948" y="-64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470"/>
          </a:xfrm>
          <a:prstGeom prst="rect">
            <a:avLst/>
          </a:prstGeom>
        </p:spPr>
        <p:txBody>
          <a:bodyPr vert="horz" lIns="90859" tIns="45429" rIns="90859" bIns="45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6470"/>
          </a:xfrm>
          <a:prstGeom prst="rect">
            <a:avLst/>
          </a:prstGeom>
        </p:spPr>
        <p:txBody>
          <a:bodyPr vert="horz" lIns="90859" tIns="45429" rIns="90859" bIns="45429" rtlCol="0"/>
          <a:lstStyle>
            <a:lvl1pPr algn="r">
              <a:defRPr sz="1200"/>
            </a:lvl1pPr>
          </a:lstStyle>
          <a:p>
            <a:fld id="{2E83286E-11CF-4828-BBE4-8E13D663B347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30"/>
            <a:ext cx="3038475" cy="466470"/>
          </a:xfrm>
          <a:prstGeom prst="rect">
            <a:avLst/>
          </a:prstGeom>
        </p:spPr>
        <p:txBody>
          <a:bodyPr vert="horz" lIns="90859" tIns="45429" rIns="90859" bIns="45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930"/>
            <a:ext cx="3038475" cy="466470"/>
          </a:xfrm>
          <a:prstGeom prst="rect">
            <a:avLst/>
          </a:prstGeom>
        </p:spPr>
        <p:txBody>
          <a:bodyPr vert="horz" lIns="90859" tIns="45429" rIns="90859" bIns="45429" rtlCol="0" anchor="b"/>
          <a:lstStyle>
            <a:lvl1pPr algn="r">
              <a:defRPr sz="1200"/>
            </a:lvl1pPr>
          </a:lstStyle>
          <a:p>
            <a:fld id="{C519AFB8-C000-4FD0-8CE3-70CE185C8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0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F2466F-A48B-4DD0-B016-525B53BDB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0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518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2" y="-924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5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7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11B4-6C91-4F7C-9FD4-806E5444D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75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6468-E4CD-43A7-B969-78F69777A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48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D61-F31D-44A9-BF03-817B4F41C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19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1F-D7A5-40F2-BE19-0D34453A3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8810624" y="5972174"/>
            <a:ext cx="3514725" cy="86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40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RIGHT OF WAY PLAN TO CONSTRUCTION MOUNTAIN PARKWAY</a:t>
            </a:r>
          </a:p>
          <a:p>
            <a:pPr algn="l" fontAlgn="auto">
              <a:spcBef>
                <a:spcPts val="400"/>
              </a:spcBef>
              <a:spcAft>
                <a:spcPts val="0"/>
              </a:spcAft>
            </a:pPr>
            <a:r>
              <a:rPr lang="en-US" sz="1100" b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KYTC Partnering Conference: ROW &amp; U Tracts</a:t>
            </a:r>
            <a:endParaRPr lang="en-US" sz="1100" b="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96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2" y="-924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8FF-43F6-412B-AFFD-F95621ACC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71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AC2F-8EB5-444E-BC2F-A702FD39B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14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1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DFEB-593F-47CB-9849-85CFA81C5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26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91B-59E8-48B8-8029-28E7B7BD0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5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26D2-6FE9-4A04-9547-F7F7B22EF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70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2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4"/>
            <a:ext cx="5077038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6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434342"/>
                </a:solidFill>
              </a:rPr>
              <a:t>Add sound effects to a presentation</a:t>
            </a:r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FFA1A-956C-457E-A46A-1B06FF1F452C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92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30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61CC-9E48-4152-A4CB-CFAC32861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10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681913"/>
            <a:ext cx="4765676" cy="117608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2" y="5682343"/>
            <a:ext cx="12195173" cy="117565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1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1100630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20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sound effects to 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5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0ABDF7-2CA4-46AB-8F86-F7FBA8250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2636" y="581026"/>
            <a:ext cx="4980190" cy="153352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600" b="1" dirty="0" smtClean="0">
                <a:solidFill>
                  <a:srgbClr val="0072CF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right of way plan to construction</a:t>
            </a:r>
            <a:r>
              <a:rPr lang="en-US" sz="2800" b="1" dirty="0" smtClean="0">
                <a:solidFill>
                  <a:srgbClr val="0072CF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72CF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2CF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mountain parkway</a:t>
            </a:r>
            <a:endParaRPr lang="en-US" sz="2800" b="1" dirty="0">
              <a:solidFill>
                <a:srgbClr val="0072CF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5979" y="5483110"/>
            <a:ext cx="5478235" cy="69668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000" spc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Kytc partnering conference</a:t>
            </a:r>
          </a:p>
          <a:p>
            <a:pPr>
              <a:spcBef>
                <a:spcPts val="400"/>
              </a:spcBef>
            </a:pPr>
            <a:r>
              <a:rPr lang="en-US" sz="2000" spc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Row &amp; U tracts</a:t>
            </a:r>
            <a:endParaRPr lang="en-US" sz="2000" spc="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5977" y="6380678"/>
            <a:ext cx="2683316" cy="342901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pc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September 7, 2016</a:t>
            </a:r>
            <a:endParaRPr lang="en-US" spc="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2" y="523906"/>
            <a:ext cx="1619220" cy="16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6" y="431080"/>
            <a:ext cx="10136777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Actual ROW project schedule for completion</a:t>
            </a:r>
            <a:endParaRPr lang="en-US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1" y="1560530"/>
            <a:ext cx="11190226" cy="30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7" y="365760"/>
            <a:ext cx="10488386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ROW Change Management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" y="1350358"/>
            <a:ext cx="11650436" cy="39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1" y="727710"/>
            <a:ext cx="3352802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Albaree Health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497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32624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1" y="727710"/>
            <a:ext cx="3352802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Albaree Health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7124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1" y="727710"/>
            <a:ext cx="3352802" cy="79629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Backage Road</a:t>
            </a:r>
            <a:b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“Tweak”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8722" cy="68620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1" y="727710"/>
            <a:ext cx="3352802" cy="79629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Backage Road</a:t>
            </a:r>
            <a:b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“Tweak”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4" y="1054670"/>
            <a:ext cx="2743200" cy="21351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900" y="1769752"/>
            <a:ext cx="2811236" cy="1142458"/>
          </a:xfrm>
        </p:spPr>
        <p:txBody>
          <a:bodyPr anchor="t"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10624" y="5943599"/>
            <a:ext cx="3514725" cy="86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40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RIGHT OF WAY PLAN TO CONSTRUCTION MOUNTAIN PARKWAY</a:t>
            </a:r>
          </a:p>
          <a:p>
            <a:pPr algn="l" fontAlgn="auto">
              <a:spcBef>
                <a:spcPts val="400"/>
              </a:spcBef>
              <a:spcAft>
                <a:spcPts val="0"/>
              </a:spcAft>
            </a:pPr>
            <a:r>
              <a:rPr lang="en-US" sz="1100" b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KYTC Partnering Conference: ROW &amp; U Tracts</a:t>
            </a:r>
            <a:endParaRPr lang="en-US" sz="1100" b="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705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6091" y="870586"/>
            <a:ext cx="2924177" cy="27584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Restaurant ROW</a:t>
            </a:r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” Section of Mountain Parkway Expansion</a:t>
            </a:r>
            <a:endParaRPr lang="en-US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4" y="2"/>
            <a:ext cx="887505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51616" y="1288330"/>
            <a:ext cx="4730660" cy="673821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Tiger 2014 </a:t>
            </a:r>
            <a:b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Funding Application</a:t>
            </a:r>
            <a:endParaRPr lang="en-US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75"/>
            <a:ext cx="12079669" cy="211455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7" y="365760"/>
            <a:ext cx="10488386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Application delivery schedule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2" y="151289"/>
            <a:ext cx="10555796" cy="66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17" y="365760"/>
            <a:ext cx="10488386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Project overview</a:t>
            </a:r>
            <a:endParaRPr lang="en-US" sz="2000" cap="none" dirty="0">
              <a:solidFill>
                <a:srgbClr val="502D7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" y="1634758"/>
            <a:ext cx="12174481" cy="24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4" y="0"/>
            <a:ext cx="43815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1616" y="497755"/>
            <a:ext cx="5749834" cy="149297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Initial delivery schedule</a:t>
            </a:r>
            <a:b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September 12, 2014</a:t>
            </a:r>
            <a:br>
              <a:rPr lang="en-US" sz="2000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Tiger “Kickoff” Meeting</a:t>
            </a:r>
            <a:endParaRPr lang="en-US" sz="2000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8" y="431080"/>
            <a:ext cx="6275070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Right of Way Overview</a:t>
            </a:r>
            <a:endParaRPr lang="en-US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93965" y="1082931"/>
            <a:ext cx="6066064" cy="5365485"/>
          </a:xfrm>
        </p:spPr>
        <p:txBody>
          <a:bodyPr>
            <a:normAutofit/>
          </a:bodyPr>
          <a:lstStyle/>
          <a:p>
            <a:r>
              <a:rPr lang="en-US" sz="2800" b="0" dirty="0"/>
              <a:t>Access Control</a:t>
            </a:r>
          </a:p>
          <a:p>
            <a:r>
              <a:rPr lang="en-US" sz="2800" b="0" dirty="0"/>
              <a:t>97 Parcel to be Acquired</a:t>
            </a:r>
          </a:p>
          <a:p>
            <a:r>
              <a:rPr lang="en-US" sz="2800" b="0" dirty="0"/>
              <a:t>54 Relocations</a:t>
            </a:r>
          </a:p>
          <a:p>
            <a:pPr marL="798513" lvl="1" indent="-341313">
              <a:buSzPct val="65000"/>
              <a:buFont typeface="Wingdings" panose="05000000000000000000" pitchFamily="2" charset="2"/>
              <a:buChar char="v"/>
            </a:pPr>
            <a:r>
              <a:rPr lang="en-US" sz="2800" dirty="0"/>
              <a:t>10 RHP</a:t>
            </a:r>
          </a:p>
          <a:p>
            <a:pPr marL="798513" lvl="1" indent="-341313">
              <a:buSzPct val="65000"/>
              <a:buFont typeface="Wingdings" panose="05000000000000000000" pitchFamily="2" charset="2"/>
              <a:buChar char="v"/>
            </a:pPr>
            <a:r>
              <a:rPr lang="en-US" sz="2800" dirty="0"/>
              <a:t>20 Business</a:t>
            </a:r>
          </a:p>
          <a:p>
            <a:pPr marL="798513" lvl="1" indent="-341313">
              <a:buSzPct val="65000"/>
              <a:buFont typeface="Wingdings" panose="05000000000000000000" pitchFamily="2" charset="2"/>
              <a:buChar char="v"/>
            </a:pPr>
            <a:r>
              <a:rPr lang="en-US" sz="2800" dirty="0"/>
              <a:t>1 Non-Profit</a:t>
            </a:r>
          </a:p>
          <a:p>
            <a:pPr marL="798513" lvl="1" indent="-341313">
              <a:buSzPct val="65000"/>
              <a:buFont typeface="Wingdings" panose="05000000000000000000" pitchFamily="2" charset="2"/>
              <a:buChar char="v"/>
            </a:pPr>
            <a:r>
              <a:rPr lang="en-US" sz="2800" dirty="0"/>
              <a:t>14 Billboards</a:t>
            </a:r>
          </a:p>
          <a:p>
            <a:pPr marL="798513" lvl="1" indent="-341313">
              <a:buSzPct val="65000"/>
              <a:buFont typeface="Wingdings" panose="05000000000000000000" pitchFamily="2" charset="2"/>
              <a:buChar char="v"/>
            </a:pPr>
            <a:r>
              <a:rPr lang="en-US" sz="2800" dirty="0"/>
              <a:t>9 Misc. Moves</a:t>
            </a:r>
          </a:p>
          <a:p>
            <a:r>
              <a:rPr lang="en-US" sz="2800" b="0" dirty="0"/>
              <a:t>How are We Going to Clear in Year</a:t>
            </a:r>
            <a:r>
              <a:rPr lang="en-US" sz="2800" b="0" dirty="0" smtClean="0"/>
              <a:t>?</a:t>
            </a:r>
            <a:endParaRPr lang="en-US" sz="2800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65" y="-1"/>
            <a:ext cx="5097236" cy="3582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>
          <a:xfrm>
            <a:off x="7094765" y="3503475"/>
            <a:ext cx="5097236" cy="33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7" y="431080"/>
            <a:ext cx="8169184" cy="548640"/>
          </a:xfrm>
        </p:spPr>
        <p:txBody>
          <a:bodyPr/>
          <a:lstStyle/>
          <a:p>
            <a:r>
              <a:rPr lang="en-US" dirty="0" smtClean="0">
                <a:solidFill>
                  <a:srgbClr val="0072C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Proactive communication plan</a:t>
            </a:r>
            <a:endParaRPr lang="en-US" dirty="0">
              <a:solidFill>
                <a:srgbClr val="0072C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693965" y="1149614"/>
            <a:ext cx="10891156" cy="4426602"/>
          </a:xfrm>
        </p:spPr>
        <p:txBody>
          <a:bodyPr>
            <a:noAutofit/>
          </a:bodyPr>
          <a:lstStyle/>
          <a:p>
            <a:r>
              <a:rPr lang="en-US" sz="2400" b="0" dirty="0"/>
              <a:t>Weekly Meetings</a:t>
            </a:r>
          </a:p>
          <a:p>
            <a:r>
              <a:rPr lang="en-US" sz="2400" b="0" dirty="0"/>
              <a:t>Streamline Communication</a:t>
            </a:r>
          </a:p>
          <a:p>
            <a:pPr>
              <a:spcAft>
                <a:spcPts val="1000"/>
              </a:spcAft>
            </a:pPr>
            <a:r>
              <a:rPr lang="en-US" sz="2400" b="0" dirty="0"/>
              <a:t>Plan Changes</a:t>
            </a:r>
          </a:p>
          <a:p>
            <a:pPr marL="855663" lvl="1" indent="-398463">
              <a:buSzPct val="65000"/>
              <a:buFont typeface="Wingdings" panose="05000000000000000000" pitchFamily="2" charset="2"/>
              <a:buChar char="v"/>
            </a:pPr>
            <a:r>
              <a:rPr lang="en-US" sz="2400" dirty="0"/>
              <a:t>Reduce number of iterations</a:t>
            </a:r>
          </a:p>
          <a:p>
            <a:pPr marL="855663" lvl="1" indent="-398463">
              <a:buSzPct val="65000"/>
              <a:buFont typeface="Wingdings" panose="05000000000000000000" pitchFamily="2" charset="2"/>
              <a:buChar char="v"/>
            </a:pPr>
            <a:r>
              <a:rPr lang="en-US" sz="2400" dirty="0"/>
              <a:t>Feasibility of changes</a:t>
            </a:r>
          </a:p>
          <a:p>
            <a:pPr marL="855663" lvl="1" indent="-398463">
              <a:spcAft>
                <a:spcPts val="500"/>
              </a:spcAft>
              <a:buSzPct val="65000"/>
              <a:buFont typeface="Wingdings" panose="05000000000000000000" pitchFamily="2" charset="2"/>
              <a:buChar char="v"/>
            </a:pPr>
            <a:r>
              <a:rPr lang="en-US" sz="2400" dirty="0"/>
              <a:t>Commitment to Sign, Address in MOU</a:t>
            </a:r>
          </a:p>
          <a:p>
            <a:pPr>
              <a:spcAft>
                <a:spcPts val="1000"/>
              </a:spcAft>
            </a:pPr>
            <a:r>
              <a:rPr lang="en-US" sz="2400" b="0" dirty="0"/>
              <a:t>Met Completion Date of June 2016</a:t>
            </a:r>
          </a:p>
          <a:p>
            <a:pPr marL="855663" lvl="1" indent="-398463">
              <a:buSzPct val="65000"/>
              <a:buFont typeface="Wingdings" panose="05000000000000000000" pitchFamily="2" charset="2"/>
              <a:buChar char="v"/>
            </a:pPr>
            <a:r>
              <a:rPr lang="en-US" sz="2400" dirty="0"/>
              <a:t>80 of the 97 parcels acquired </a:t>
            </a:r>
          </a:p>
        </p:txBody>
      </p:sp>
    </p:spTree>
    <p:extLst>
      <p:ext uri="{BB962C8B-B14F-4D97-AF65-F5344CB8AC3E}">
        <p14:creationId xmlns:p14="http://schemas.microsoft.com/office/powerpoint/2010/main" val="26816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QK4 NAVAJO PRES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53DA3F"/>
      </a:accent2>
      <a:accent3>
        <a:srgbClr val="502D7F"/>
      </a:accent3>
      <a:accent4>
        <a:srgbClr val="D6492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b47a5aad-adfb-4dac-9d3f-47090e67d565">Right of Way</Section>
    <Day xmlns="b47a5aad-adfb-4dac-9d3f-47090e67d565">Wednesday</Day>
    <Year xmlns="b47a5aad-adfb-4dac-9d3f-47090e67d565">2016</Year>
    <Speakers xmlns="b47a5aad-adfb-4dac-9d3f-47090e67d565">Patty Dunaway, Marshall Carrier, Mark Askin, Ken Sperry, Glen Kelly</Speakers>
  </documentManagement>
</p:properties>
</file>

<file path=customXml/itemProps1.xml><?xml version="1.0" encoding="utf-8"?>
<ds:datastoreItem xmlns:ds="http://schemas.openxmlformats.org/officeDocument/2006/customXml" ds:itemID="{96CEED9C-F38D-41F3-B2D7-A1C967B776D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10E7996-6315-40D0-8C44-6D0BFB0CB73A}"/>
</file>

<file path=customXml/itemProps3.xml><?xml version="1.0" encoding="utf-8"?>
<ds:datastoreItem xmlns:ds="http://schemas.openxmlformats.org/officeDocument/2006/customXml" ds:itemID="{642E4E85-9E71-4F26-9068-99857C7CF9E9}"/>
</file>

<file path=customXml/itemProps4.xml><?xml version="1.0" encoding="utf-8"?>
<ds:datastoreItem xmlns:ds="http://schemas.openxmlformats.org/officeDocument/2006/customXml" ds:itemID="{6775F7FA-3156-4CE7-9D7A-DD96EEC17D50}"/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 PowerPoint 2007—Add sound effects to a presentation</Template>
  <TotalTime>0</TotalTime>
  <Words>141</Words>
  <Application>Microsoft Office PowerPoint</Application>
  <PresentationFormat>Custom</PresentationFormat>
  <Paragraphs>37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1_Angles</vt:lpstr>
      <vt:lpstr>right of way plan to construction mountain parkway</vt:lpstr>
      <vt:lpstr>“Restaurant ROW” Section of Mountain Parkway Expansion</vt:lpstr>
      <vt:lpstr>Tiger 2014  Funding Application</vt:lpstr>
      <vt:lpstr>Application delivery schedule</vt:lpstr>
      <vt:lpstr>PowerPoint Presentation</vt:lpstr>
      <vt:lpstr>Project overview</vt:lpstr>
      <vt:lpstr>Initial delivery schedule September 12, 2014 Tiger “Kickoff” Meeting</vt:lpstr>
      <vt:lpstr>Right of Way Overview</vt:lpstr>
      <vt:lpstr>Proactive communication plan</vt:lpstr>
      <vt:lpstr>Actual ROW project schedule for completion</vt:lpstr>
      <vt:lpstr>ROW Change Management</vt:lpstr>
      <vt:lpstr>Albaree Health</vt:lpstr>
      <vt:lpstr>Albaree Health</vt:lpstr>
      <vt:lpstr>Backage Road “Tweak”</vt:lpstr>
      <vt:lpstr>Backage Road “Tweak”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2015-01-15T14:37:13Z</dcterms:created>
  <dcterms:modified xsi:type="dcterms:W3CDTF">2016-09-06T21:28:57Z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TC028280869991</vt:lpwstr>
  </property>
  <property fmtid="{D5CDD505-2E9C-101B-9397-08002B2CF9AE}" pid="3" name="ContentTypeId">
    <vt:lpwstr>0x0101009E0F30E28F43D84881B1E447717B93F8</vt:lpwstr>
  </property>
</Properties>
</file>